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20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1AF05-A6F8-6649-A3DD-AC5E895C1676}" type="datetimeFigureOut">
              <a:rPr lang="en-US" smtClean="0"/>
              <a:t>14-07-28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31AB56-B456-8240-A796-0CEDBAB57427}" type="slidenum">
              <a:rPr lang="en-US" smtClean="0"/>
              <a:t>‹#›</a:t>
            </a:fld>
            <a:endParaRPr lang="en-US"/>
          </a:p>
        </p:txBody>
      </p:sp>
    </p:spTree>
    <p:extLst>
      <p:ext uri="{BB962C8B-B14F-4D97-AF65-F5344CB8AC3E}">
        <p14:creationId xmlns:p14="http://schemas.microsoft.com/office/powerpoint/2010/main" val="22638546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student:</a:t>
            </a:r>
          </a:p>
          <a:p>
            <a:endParaRPr lang="en-US" baseline="0" dirty="0" smtClean="0"/>
          </a:p>
          <a:p>
            <a:r>
              <a:rPr lang="en-US" baseline="0" dirty="0" smtClean="0"/>
              <a:t>What do you think it means to be holy?</a:t>
            </a:r>
            <a:endParaRPr lang="en-US" dirty="0"/>
          </a:p>
        </p:txBody>
      </p:sp>
      <p:sp>
        <p:nvSpPr>
          <p:cNvPr id="4" name="Slide Number Placeholder 3"/>
          <p:cNvSpPr>
            <a:spLocks noGrp="1"/>
          </p:cNvSpPr>
          <p:nvPr>
            <p:ph type="sldNum" sz="quarter" idx="10"/>
          </p:nvPr>
        </p:nvSpPr>
        <p:spPr/>
        <p:txBody>
          <a:bodyPr/>
          <a:lstStyle/>
          <a:p>
            <a:fld id="{9B31AB56-B456-8240-A796-0CEDBAB57427}" type="slidenum">
              <a:rPr lang="en-US" smtClean="0"/>
              <a:t>2</a:t>
            </a:fld>
            <a:endParaRPr lang="en-US"/>
          </a:p>
        </p:txBody>
      </p:sp>
    </p:spTree>
    <p:extLst>
      <p:ext uri="{BB962C8B-B14F-4D97-AF65-F5344CB8AC3E}">
        <p14:creationId xmlns:p14="http://schemas.microsoft.com/office/powerpoint/2010/main" val="244390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to students:</a:t>
            </a:r>
          </a:p>
          <a:p>
            <a:endParaRPr lang="en-US" dirty="0" smtClean="0"/>
          </a:p>
          <a:p>
            <a:r>
              <a:rPr lang="en-US" dirty="0" smtClean="0"/>
              <a:t>-</a:t>
            </a:r>
            <a:r>
              <a:rPr lang="en-US" baseline="0" dirty="0" smtClean="0"/>
              <a:t> The difference between canonization and canonized is that canonization is the process for someone to become a Saint, and canonized means they have become a Saint.</a:t>
            </a:r>
            <a:endParaRPr lang="en-US" dirty="0" smtClean="0"/>
          </a:p>
        </p:txBody>
      </p:sp>
      <p:sp>
        <p:nvSpPr>
          <p:cNvPr id="4" name="Slide Number Placeholder 3"/>
          <p:cNvSpPr>
            <a:spLocks noGrp="1"/>
          </p:cNvSpPr>
          <p:nvPr>
            <p:ph type="sldNum" sz="quarter" idx="10"/>
          </p:nvPr>
        </p:nvSpPr>
        <p:spPr/>
        <p:txBody>
          <a:bodyPr/>
          <a:lstStyle/>
          <a:p>
            <a:fld id="{9B31AB56-B456-8240-A796-0CEDBAB57427}" type="slidenum">
              <a:rPr lang="en-US" smtClean="0"/>
              <a:t>3</a:t>
            </a:fld>
            <a:endParaRPr lang="en-US"/>
          </a:p>
        </p:txBody>
      </p:sp>
    </p:spTree>
    <p:extLst>
      <p:ext uri="{BB962C8B-B14F-4D97-AF65-F5344CB8AC3E}">
        <p14:creationId xmlns:p14="http://schemas.microsoft.com/office/powerpoint/2010/main" val="396079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students:</a:t>
            </a:r>
          </a:p>
          <a:p>
            <a:endParaRPr lang="en-US" baseline="0" dirty="0" smtClean="0"/>
          </a:p>
          <a:p>
            <a:pPr marL="171450" indent="-171450">
              <a:buFontTx/>
              <a:buChar char="-"/>
            </a:pPr>
            <a:r>
              <a:rPr lang="en-US" baseline="0" dirty="0" smtClean="0"/>
              <a:t>What do you think a theologian is?</a:t>
            </a:r>
          </a:p>
          <a:p>
            <a:pPr marL="0" indent="0">
              <a:buFontTx/>
              <a:buNone/>
            </a:pPr>
            <a:endParaRPr lang="en-US" baseline="0" dirty="0" smtClean="0"/>
          </a:p>
          <a:p>
            <a:pPr marL="0" indent="0">
              <a:buFontTx/>
              <a:buNone/>
            </a:pPr>
            <a:r>
              <a:rPr lang="en-US" baseline="0" dirty="0" smtClean="0"/>
              <a:t>Explain to students:</a:t>
            </a:r>
          </a:p>
          <a:p>
            <a:pPr marL="0" indent="0">
              <a:buFontTx/>
              <a:buNone/>
            </a:pPr>
            <a:endParaRPr lang="en-US" baseline="0" dirty="0" smtClean="0"/>
          </a:p>
          <a:p>
            <a:pPr marL="0" indent="0">
              <a:buFontTx/>
              <a:buNone/>
            </a:pPr>
            <a:r>
              <a:rPr lang="en-US" baseline="0" dirty="0" smtClean="0"/>
              <a:t>- A theologian is </a:t>
            </a:r>
            <a:r>
              <a:rPr lang="en-US" sz="1200" baseline="0" dirty="0" smtClean="0"/>
              <a:t>a </a:t>
            </a:r>
            <a:r>
              <a:rPr lang="en-US" sz="1200" dirty="0" smtClean="0"/>
              <a:t>person who is an expert on studying Catholicism</a:t>
            </a:r>
            <a:r>
              <a:rPr lang="en-US" sz="1200" baseline="0" dirty="0" smtClean="0"/>
              <a:t> and studies God.  Comes from Greek word “</a:t>
            </a:r>
            <a:r>
              <a:rPr lang="en-US" sz="1200" baseline="0" dirty="0" err="1" smtClean="0"/>
              <a:t>theos</a:t>
            </a:r>
            <a:r>
              <a:rPr lang="en-US" sz="1200" baseline="0" dirty="0" smtClean="0"/>
              <a:t>” which means God, and ology is the study of.  Therefore: the study of God.</a:t>
            </a:r>
            <a:endParaRPr lang="en-US" baseline="0" dirty="0" smtClean="0"/>
          </a:p>
        </p:txBody>
      </p:sp>
      <p:sp>
        <p:nvSpPr>
          <p:cNvPr id="4" name="Slide Number Placeholder 3"/>
          <p:cNvSpPr>
            <a:spLocks noGrp="1"/>
          </p:cNvSpPr>
          <p:nvPr>
            <p:ph type="sldNum" sz="quarter" idx="10"/>
          </p:nvPr>
        </p:nvSpPr>
        <p:spPr/>
        <p:txBody>
          <a:bodyPr/>
          <a:lstStyle/>
          <a:p>
            <a:fld id="{9B31AB56-B456-8240-A796-0CEDBAB57427}" type="slidenum">
              <a:rPr lang="en-US" smtClean="0"/>
              <a:t>4</a:t>
            </a:fld>
            <a:endParaRPr lang="en-US"/>
          </a:p>
        </p:txBody>
      </p:sp>
    </p:spTree>
    <p:extLst>
      <p:ext uri="{BB962C8B-B14F-4D97-AF65-F5344CB8AC3E}">
        <p14:creationId xmlns:p14="http://schemas.microsoft.com/office/powerpoint/2010/main" val="367941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Explain to students: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Venerable means that the person is seen as holy and respected in the Catholic Church but they are not yet Saints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Beatification</a:t>
            </a:r>
            <a:r>
              <a:rPr lang="en-US" baseline="0" dirty="0" smtClean="0"/>
              <a:t> is not canonization, it is the step before canonization where the potential Saint must perform a miracle.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Becoming a Saint does not mean that the Church has declared them a Saint, it means that the church recognizes what God has already done.</a:t>
            </a:r>
            <a:endParaRPr lang="en-US" dirty="0" smtClean="0"/>
          </a:p>
          <a:p>
            <a:endParaRPr lang="en-US" dirty="0"/>
          </a:p>
        </p:txBody>
      </p:sp>
      <p:sp>
        <p:nvSpPr>
          <p:cNvPr id="4" name="Slide Number Placeholder 3"/>
          <p:cNvSpPr>
            <a:spLocks noGrp="1"/>
          </p:cNvSpPr>
          <p:nvPr>
            <p:ph type="sldNum" sz="quarter" idx="10"/>
          </p:nvPr>
        </p:nvSpPr>
        <p:spPr/>
        <p:txBody>
          <a:bodyPr/>
          <a:lstStyle/>
          <a:p>
            <a:fld id="{9B31AB56-B456-8240-A796-0CEDBAB57427}" type="slidenum">
              <a:rPr lang="en-US" smtClean="0"/>
              <a:t>5</a:t>
            </a:fld>
            <a:endParaRPr lang="en-US"/>
          </a:p>
        </p:txBody>
      </p:sp>
    </p:spTree>
    <p:extLst>
      <p:ext uri="{BB962C8B-B14F-4D97-AF65-F5344CB8AC3E}">
        <p14:creationId xmlns:p14="http://schemas.microsoft.com/office/powerpoint/2010/main" val="402318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a:t>
            </a:r>
            <a:endParaRPr lang="en-US" baseline="0" dirty="0" smtClean="0"/>
          </a:p>
          <a:p>
            <a:endParaRPr lang="en-US" baseline="0" dirty="0" smtClean="0"/>
          </a:p>
          <a:p>
            <a:pPr marL="171450" indent="-171450">
              <a:buFontTx/>
              <a:buChar char="-"/>
            </a:pPr>
            <a:r>
              <a:rPr lang="en-US" baseline="0" dirty="0" smtClean="0"/>
              <a:t>If they know anything else about Saints</a:t>
            </a:r>
          </a:p>
          <a:p>
            <a:pPr marL="171450" indent="-171450">
              <a:buFontTx/>
              <a:buChar char="-"/>
            </a:pPr>
            <a:endParaRPr lang="en-US" baseline="0" dirty="0" smtClean="0"/>
          </a:p>
          <a:p>
            <a:pPr marL="0" indent="0">
              <a:buFontTx/>
              <a:buNone/>
            </a:pPr>
            <a:r>
              <a:rPr lang="en-US" baseline="0" dirty="0" smtClean="0"/>
              <a:t>Explain:</a:t>
            </a:r>
          </a:p>
          <a:p>
            <a:pPr marL="171450" indent="-171450">
              <a:buFontTx/>
              <a:buChar char="-"/>
            </a:pPr>
            <a:r>
              <a:rPr lang="en-US" baseline="0" dirty="0" smtClean="0"/>
              <a:t>Being a patron saint means protecting/watching over certain places or things</a:t>
            </a:r>
          </a:p>
          <a:p>
            <a:pPr marL="171450" indent="-171450">
              <a:buFontTx/>
              <a:buChar char="-"/>
            </a:pPr>
            <a:r>
              <a:rPr lang="en-US" baseline="0" dirty="0" smtClean="0"/>
              <a:t>Explain that intercessory prayer means asking a Saint or holy being to pray with you to God for petitions.  For example praying with St. Gertrude of </a:t>
            </a:r>
            <a:r>
              <a:rPr lang="en-US" baseline="0" dirty="0" err="1" smtClean="0"/>
              <a:t>Nivelles</a:t>
            </a:r>
            <a:r>
              <a:rPr lang="en-US" baseline="0" dirty="0" smtClean="0"/>
              <a:t> to God for the petition of healing your cat. (St. </a:t>
            </a:r>
            <a:r>
              <a:rPr lang="en-US" baseline="0" dirty="0" err="1" smtClean="0"/>
              <a:t>Getrude</a:t>
            </a:r>
            <a:r>
              <a:rPr lang="en-US" baseline="0" dirty="0" smtClean="0"/>
              <a:t> of </a:t>
            </a:r>
            <a:r>
              <a:rPr lang="en-US" baseline="0" dirty="0" err="1" smtClean="0"/>
              <a:t>Nivelles</a:t>
            </a:r>
            <a:r>
              <a:rPr lang="en-US" baseline="0" dirty="0" smtClean="0"/>
              <a:t> is the Patron Saint of Cats)</a:t>
            </a:r>
          </a:p>
        </p:txBody>
      </p:sp>
      <p:sp>
        <p:nvSpPr>
          <p:cNvPr id="4" name="Slide Number Placeholder 3"/>
          <p:cNvSpPr>
            <a:spLocks noGrp="1"/>
          </p:cNvSpPr>
          <p:nvPr>
            <p:ph type="sldNum" sz="quarter" idx="10"/>
          </p:nvPr>
        </p:nvSpPr>
        <p:spPr/>
        <p:txBody>
          <a:bodyPr/>
          <a:lstStyle/>
          <a:p>
            <a:fld id="{9B31AB56-B456-8240-A796-0CEDBAB57427}" type="slidenum">
              <a:rPr lang="en-US" smtClean="0"/>
              <a:t>6</a:t>
            </a:fld>
            <a:endParaRPr lang="en-US"/>
          </a:p>
        </p:txBody>
      </p:sp>
    </p:spTree>
    <p:extLst>
      <p:ext uri="{BB962C8B-B14F-4D97-AF65-F5344CB8AC3E}">
        <p14:creationId xmlns:p14="http://schemas.microsoft.com/office/powerpoint/2010/main" val="242203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a:t>
            </a:r>
          </a:p>
          <a:p>
            <a:pPr marL="171450" indent="-171450">
              <a:buFontTx/>
              <a:buChar char="-"/>
            </a:pPr>
            <a:r>
              <a:rPr lang="en-US" baseline="0" dirty="0" smtClean="0"/>
              <a:t>What did God call Mary to do? (Recall)</a:t>
            </a:r>
          </a:p>
          <a:p>
            <a:pPr marL="171450" indent="-171450">
              <a:buFontTx/>
              <a:buChar char="-"/>
            </a:pPr>
            <a:r>
              <a:rPr lang="en-US" baseline="0" dirty="0" smtClean="0"/>
              <a:t>How can we be like Mary and be selfless in our daily lives?</a:t>
            </a:r>
          </a:p>
          <a:p>
            <a:pPr marL="0" indent="0">
              <a:buFontTx/>
              <a:buNone/>
            </a:pPr>
            <a:endParaRPr lang="en-US" baseline="0" dirty="0" smtClean="0"/>
          </a:p>
          <a:p>
            <a:pPr marL="0" indent="0">
              <a:buFontTx/>
              <a:buNone/>
            </a:pPr>
            <a:r>
              <a:rPr lang="en-US" baseline="0" dirty="0" smtClean="0"/>
              <a:t>Explain:</a:t>
            </a:r>
          </a:p>
          <a:p>
            <a:pPr marL="171450" indent="-171450">
              <a:buFontTx/>
              <a:buChar char="-"/>
            </a:pPr>
            <a:r>
              <a:rPr lang="en-US" baseline="0" dirty="0" smtClean="0"/>
              <a:t>A person who is holy lives their lives for God just as Mary did.  Mary did everything in her life with devotion and dedication to God and to Jesus.  She willingly accepted God’s calling and became the mother of Jesus.  Mary went through many hardships when she became Jesus’ mother, but continued to believe, and pray in God.  </a:t>
            </a:r>
          </a:p>
          <a:p>
            <a:pPr marL="171450" indent="-171450">
              <a:buFontTx/>
              <a:buChar char="-"/>
            </a:pPr>
            <a:r>
              <a:rPr lang="en-US" baseline="0" dirty="0" smtClean="0"/>
              <a:t>Now Mary is seen as the ultimate example of how we should live our lives in dedication to God.</a:t>
            </a:r>
          </a:p>
        </p:txBody>
      </p:sp>
      <p:sp>
        <p:nvSpPr>
          <p:cNvPr id="4" name="Slide Number Placeholder 3"/>
          <p:cNvSpPr>
            <a:spLocks noGrp="1"/>
          </p:cNvSpPr>
          <p:nvPr>
            <p:ph type="sldNum" sz="quarter" idx="10"/>
          </p:nvPr>
        </p:nvSpPr>
        <p:spPr/>
        <p:txBody>
          <a:bodyPr/>
          <a:lstStyle/>
          <a:p>
            <a:fld id="{9B31AB56-B456-8240-A796-0CEDBAB57427}" type="slidenum">
              <a:rPr lang="en-US" smtClean="0"/>
              <a:t>7</a:t>
            </a:fld>
            <a:endParaRPr lang="en-US"/>
          </a:p>
        </p:txBody>
      </p:sp>
    </p:spTree>
    <p:extLst>
      <p:ext uri="{BB962C8B-B14F-4D97-AF65-F5344CB8AC3E}">
        <p14:creationId xmlns:p14="http://schemas.microsoft.com/office/powerpoint/2010/main" val="221400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CA"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E2F1287-C4B9-9946-A2CC-1FBEB4AA1495}" type="datetimeFigureOut">
              <a:rPr lang="en-US" smtClean="0"/>
              <a:t>14-07-28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2D924F7-401D-3A4F-953B-6D83E4F3E3B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E2F1287-C4B9-9946-A2CC-1FBEB4AA1495}" type="datetimeFigureOut">
              <a:rPr lang="en-US" smtClean="0"/>
              <a:t>14-07-28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924F7-401D-3A4F-953B-6D83E4F3E3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CA"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E2F1287-C4B9-9946-A2CC-1FBEB4AA1495}" type="datetimeFigureOut">
              <a:rPr lang="en-US" smtClean="0"/>
              <a:t>14-07-28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924F7-401D-3A4F-953B-6D83E4F3E3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BE2F1287-C4B9-9946-A2CC-1FBEB4AA1495}" type="datetimeFigureOut">
              <a:rPr lang="en-US" smtClean="0"/>
              <a:t>14-07-28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924F7-401D-3A4F-953B-6D83E4F3E3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CA"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E2F1287-C4B9-9946-A2CC-1FBEB4AA1495}" type="datetimeFigureOut">
              <a:rPr lang="en-US" smtClean="0"/>
              <a:t>14-07-28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924F7-401D-3A4F-953B-6D83E4F3E3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5" name="Date Placeholder 4"/>
          <p:cNvSpPr>
            <a:spLocks noGrp="1"/>
          </p:cNvSpPr>
          <p:nvPr>
            <p:ph type="dt" sz="half" idx="10"/>
          </p:nvPr>
        </p:nvSpPr>
        <p:spPr/>
        <p:txBody>
          <a:bodyPr/>
          <a:lstStyle/>
          <a:p>
            <a:fld id="{BE2F1287-C4B9-9946-A2CC-1FBEB4AA1495}" type="datetimeFigureOut">
              <a:rPr lang="en-US" smtClean="0"/>
              <a:t>14-07-28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924F7-401D-3A4F-953B-6D83E4F3E3B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BE2F1287-C4B9-9946-A2CC-1FBEB4AA1495}" type="datetimeFigureOut">
              <a:rPr lang="en-US" smtClean="0"/>
              <a:t>14-07-28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924F7-401D-3A4F-953B-6D83E4F3E3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E2F1287-C4B9-9946-A2CC-1FBEB4AA1495}" type="datetimeFigureOut">
              <a:rPr lang="en-US" smtClean="0"/>
              <a:t>14-07-28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924F7-401D-3A4F-953B-6D83E4F3E3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F1287-C4B9-9946-A2CC-1FBEB4AA1495}" type="datetimeFigureOut">
              <a:rPr lang="en-US" smtClean="0"/>
              <a:t>14-07-28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924F7-401D-3A4F-953B-6D83E4F3E3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E2F1287-C4B9-9946-A2CC-1FBEB4AA1495}" type="datetimeFigureOut">
              <a:rPr lang="en-US" smtClean="0"/>
              <a:t>14-07-28</a:t>
            </a:fld>
            <a:endParaRPr lang="en-US"/>
          </a:p>
        </p:txBody>
      </p:sp>
      <p:sp>
        <p:nvSpPr>
          <p:cNvPr id="7" name="Slide Number Placeholder 6"/>
          <p:cNvSpPr>
            <a:spLocks noGrp="1"/>
          </p:cNvSpPr>
          <p:nvPr>
            <p:ph type="sldNum" sz="quarter" idx="12"/>
          </p:nvPr>
        </p:nvSpPr>
        <p:spPr/>
        <p:txBody>
          <a:bodyPr/>
          <a:lstStyle/>
          <a:p>
            <a:fld id="{52D924F7-401D-3A4F-953B-6D83E4F3E3B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CA"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CA"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E2F1287-C4B9-9946-A2CC-1FBEB4AA1495}" type="datetimeFigureOut">
              <a:rPr lang="en-US" smtClean="0"/>
              <a:t>14-07-28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52D924F7-401D-3A4F-953B-6D83E4F3E3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E2F1287-C4B9-9946-A2CC-1FBEB4AA1495}" type="datetimeFigureOut">
              <a:rPr lang="en-US" smtClean="0"/>
              <a:t>14-07-28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2D924F7-401D-3A4F-953B-6D83E4F3E3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Mary and the Saints</a:t>
            </a:r>
            <a:endParaRPr lang="en-US" dirty="0"/>
          </a:p>
        </p:txBody>
      </p:sp>
    </p:spTree>
    <p:extLst>
      <p:ext uri="{BB962C8B-B14F-4D97-AF65-F5344CB8AC3E}">
        <p14:creationId xmlns:p14="http://schemas.microsoft.com/office/powerpoint/2010/main" val="27671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38" y="0"/>
            <a:ext cx="7024744" cy="1143000"/>
          </a:xfrm>
        </p:spPr>
        <p:txBody>
          <a:bodyPr/>
          <a:lstStyle/>
          <a:p>
            <a:r>
              <a:rPr lang="en-US" dirty="0" smtClean="0"/>
              <a:t>What is a Saint?</a:t>
            </a:r>
            <a:endParaRPr lang="en-US" dirty="0"/>
          </a:p>
        </p:txBody>
      </p:sp>
      <p:sp>
        <p:nvSpPr>
          <p:cNvPr id="3" name="Content Placeholder 2"/>
          <p:cNvSpPr>
            <a:spLocks noGrp="1"/>
          </p:cNvSpPr>
          <p:nvPr>
            <p:ph idx="1"/>
          </p:nvPr>
        </p:nvSpPr>
        <p:spPr>
          <a:xfrm>
            <a:off x="1043492" y="1166125"/>
            <a:ext cx="6777317" cy="3508977"/>
          </a:xfrm>
        </p:spPr>
        <p:txBody>
          <a:bodyPr/>
          <a:lstStyle/>
          <a:p>
            <a:r>
              <a:rPr lang="en-US" sz="3000" dirty="0" smtClean="0"/>
              <a:t>The word “Saint,” means holy.</a:t>
            </a:r>
          </a:p>
          <a:p>
            <a:endParaRPr lang="en-US" sz="3000" dirty="0"/>
          </a:p>
          <a:p>
            <a:r>
              <a:rPr lang="en-US" sz="3000" dirty="0" smtClean="0"/>
              <a:t>A Saint is a person who lives their life in a holy manner and for God.</a:t>
            </a:r>
          </a:p>
          <a:p>
            <a:endParaRPr lang="en-US" sz="3000" dirty="0"/>
          </a:p>
          <a:p>
            <a:endParaRPr lang="en-US" dirty="0"/>
          </a:p>
          <a:p>
            <a:endParaRPr lang="en-US" dirty="0"/>
          </a:p>
        </p:txBody>
      </p:sp>
      <p:pic>
        <p:nvPicPr>
          <p:cNvPr id="4" name="Picture 3"/>
          <p:cNvPicPr>
            <a:picLocks noChangeAspect="1"/>
          </p:cNvPicPr>
          <p:nvPr/>
        </p:nvPicPr>
        <p:blipFill>
          <a:blip r:embed="rId3"/>
          <a:stretch>
            <a:fillRect/>
          </a:stretch>
        </p:blipFill>
        <p:spPr>
          <a:xfrm>
            <a:off x="2092612" y="3449293"/>
            <a:ext cx="4936419" cy="2451617"/>
          </a:xfrm>
          <a:prstGeom prst="rect">
            <a:avLst/>
          </a:prstGeom>
          <a:ln>
            <a:noFill/>
          </a:ln>
          <a:effectLst>
            <a:softEdge rad="112500"/>
          </a:effectLst>
        </p:spPr>
      </p:pic>
    </p:spTree>
    <p:extLst>
      <p:ext uri="{BB962C8B-B14F-4D97-AF65-F5344CB8AC3E}">
        <p14:creationId xmlns:p14="http://schemas.microsoft.com/office/powerpoint/2010/main" val="128299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78899"/>
            <a:ext cx="7024744" cy="1143000"/>
          </a:xfrm>
        </p:spPr>
        <p:txBody>
          <a:bodyPr/>
          <a:lstStyle/>
          <a:p>
            <a:r>
              <a:rPr lang="en-US" dirty="0" smtClean="0"/>
              <a:t>How are Saints chosen?</a:t>
            </a:r>
            <a:endParaRPr lang="en-US" dirty="0"/>
          </a:p>
        </p:txBody>
      </p:sp>
      <p:sp>
        <p:nvSpPr>
          <p:cNvPr id="3" name="Content Placeholder 2"/>
          <p:cNvSpPr>
            <a:spLocks noGrp="1"/>
          </p:cNvSpPr>
          <p:nvPr>
            <p:ph idx="1"/>
          </p:nvPr>
        </p:nvSpPr>
        <p:spPr>
          <a:xfrm>
            <a:off x="1043492" y="1321899"/>
            <a:ext cx="6777317" cy="3508977"/>
          </a:xfrm>
        </p:spPr>
        <p:txBody>
          <a:bodyPr>
            <a:noAutofit/>
          </a:bodyPr>
          <a:lstStyle/>
          <a:p>
            <a:r>
              <a:rPr lang="en-US" sz="3000" dirty="0" smtClean="0"/>
              <a:t>In order for a holy person to become a Saint in the Catholic church, they must be canonized.</a:t>
            </a:r>
          </a:p>
          <a:p>
            <a:endParaRPr lang="en-US" sz="3000" dirty="0"/>
          </a:p>
          <a:p>
            <a:r>
              <a:rPr lang="en-US" sz="3000" dirty="0" smtClean="0"/>
              <a:t>Canonization is the process that someone goes through to become a Saint</a:t>
            </a:r>
          </a:p>
          <a:p>
            <a:endParaRPr lang="en-US" sz="3000" dirty="0"/>
          </a:p>
          <a:p>
            <a:r>
              <a:rPr lang="en-US" sz="3000" dirty="0" smtClean="0"/>
              <a:t>There are 5 steps to canonization.</a:t>
            </a:r>
            <a:endParaRPr lang="en-US" sz="3000" dirty="0"/>
          </a:p>
        </p:txBody>
      </p:sp>
    </p:spTree>
    <p:extLst>
      <p:ext uri="{BB962C8B-B14F-4D97-AF65-F5344CB8AC3E}">
        <p14:creationId xmlns:p14="http://schemas.microsoft.com/office/powerpoint/2010/main" val="356532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66" y="-196773"/>
            <a:ext cx="7024744" cy="1143000"/>
          </a:xfrm>
        </p:spPr>
        <p:txBody>
          <a:bodyPr/>
          <a:lstStyle/>
          <a:p>
            <a:r>
              <a:rPr lang="en-US" dirty="0" smtClean="0"/>
              <a:t>Canonization</a:t>
            </a:r>
            <a:endParaRPr lang="en-US" dirty="0"/>
          </a:p>
        </p:txBody>
      </p:sp>
      <p:sp>
        <p:nvSpPr>
          <p:cNvPr id="3" name="Content Placeholder 2"/>
          <p:cNvSpPr>
            <a:spLocks noGrp="1"/>
          </p:cNvSpPr>
          <p:nvPr>
            <p:ph idx="1"/>
          </p:nvPr>
        </p:nvSpPr>
        <p:spPr>
          <a:xfrm>
            <a:off x="304055" y="946227"/>
            <a:ext cx="8531419" cy="3490107"/>
          </a:xfrm>
        </p:spPr>
        <p:txBody>
          <a:bodyPr>
            <a:normAutofit/>
          </a:bodyPr>
          <a:lstStyle/>
          <a:p>
            <a:r>
              <a:rPr lang="en-US" sz="3000" b="1" dirty="0" smtClean="0"/>
              <a:t>Step 1: </a:t>
            </a:r>
            <a:r>
              <a:rPr lang="en-US" sz="3000" dirty="0" smtClean="0"/>
              <a:t>The holy person dies and the local bishop investigates their life and any Catholic writings</a:t>
            </a:r>
          </a:p>
          <a:p>
            <a:endParaRPr lang="en-US" sz="3000" dirty="0"/>
          </a:p>
          <a:p>
            <a:r>
              <a:rPr lang="en-US" sz="3000" b="1" dirty="0" smtClean="0"/>
              <a:t>Step 2: </a:t>
            </a:r>
            <a:r>
              <a:rPr lang="en-US" sz="3000" dirty="0" smtClean="0"/>
              <a:t>A panel of theologians then evaluate the holy person at the Vatican.</a:t>
            </a:r>
            <a:endParaRPr lang="en-US" sz="3000" dirty="0"/>
          </a:p>
        </p:txBody>
      </p:sp>
      <p:pic>
        <p:nvPicPr>
          <p:cNvPr id="4" name="Picture 3"/>
          <p:cNvPicPr>
            <a:picLocks noChangeAspect="1"/>
          </p:cNvPicPr>
          <p:nvPr/>
        </p:nvPicPr>
        <p:blipFill>
          <a:blip r:embed="rId3"/>
          <a:stretch>
            <a:fillRect/>
          </a:stretch>
        </p:blipFill>
        <p:spPr>
          <a:xfrm>
            <a:off x="1641168" y="4168019"/>
            <a:ext cx="5836842" cy="2128730"/>
          </a:xfrm>
          <a:prstGeom prst="rect">
            <a:avLst/>
          </a:prstGeom>
          <a:ln>
            <a:noFill/>
          </a:ln>
          <a:effectLst>
            <a:softEdge rad="112500"/>
          </a:effectLst>
        </p:spPr>
      </p:pic>
    </p:spTree>
    <p:extLst>
      <p:ext uri="{BB962C8B-B14F-4D97-AF65-F5344CB8AC3E}">
        <p14:creationId xmlns:p14="http://schemas.microsoft.com/office/powerpoint/2010/main" val="303289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79" y="-115336"/>
            <a:ext cx="7024744" cy="1143000"/>
          </a:xfrm>
        </p:spPr>
        <p:txBody>
          <a:bodyPr/>
          <a:lstStyle/>
          <a:p>
            <a:r>
              <a:rPr lang="en-US" dirty="0" smtClean="0"/>
              <a:t>Canonization</a:t>
            </a:r>
            <a:endParaRPr lang="en-US" dirty="0"/>
          </a:p>
        </p:txBody>
      </p:sp>
      <p:sp>
        <p:nvSpPr>
          <p:cNvPr id="3" name="Content Placeholder 2"/>
          <p:cNvSpPr>
            <a:spLocks noGrp="1"/>
          </p:cNvSpPr>
          <p:nvPr>
            <p:ph idx="1"/>
          </p:nvPr>
        </p:nvSpPr>
        <p:spPr>
          <a:xfrm>
            <a:off x="429253" y="1027664"/>
            <a:ext cx="5562413" cy="3508977"/>
          </a:xfrm>
        </p:spPr>
        <p:txBody>
          <a:bodyPr>
            <a:noAutofit/>
          </a:bodyPr>
          <a:lstStyle/>
          <a:p>
            <a:r>
              <a:rPr lang="en-US" sz="2600" b="1" dirty="0" smtClean="0"/>
              <a:t>Step 3:  </a:t>
            </a:r>
            <a:r>
              <a:rPr lang="en-US" sz="2600" dirty="0" smtClean="0"/>
              <a:t>The holy person is proclaimed “venerable” after the conference.  </a:t>
            </a:r>
          </a:p>
          <a:p>
            <a:endParaRPr lang="en-US" sz="2600" dirty="0"/>
          </a:p>
          <a:p>
            <a:r>
              <a:rPr lang="en-US" sz="2600" b="1" dirty="0" smtClean="0"/>
              <a:t>Step 4: </a:t>
            </a:r>
            <a:r>
              <a:rPr lang="en-US" sz="2600" dirty="0" smtClean="0"/>
              <a:t>The person becomes beatified and must provide one miracle that is specifically asked of them.</a:t>
            </a:r>
          </a:p>
          <a:p>
            <a:endParaRPr lang="en-US" sz="2600" dirty="0"/>
          </a:p>
          <a:p>
            <a:r>
              <a:rPr lang="en-US" sz="2600" b="1" dirty="0" smtClean="0"/>
              <a:t>Step 5: </a:t>
            </a:r>
            <a:r>
              <a:rPr lang="en-US" sz="2600" dirty="0" smtClean="0"/>
              <a:t>After one more miracle, the person will be canonized and becomes a Saint.</a:t>
            </a:r>
            <a:endParaRPr lang="en-US" sz="2600" dirty="0"/>
          </a:p>
        </p:txBody>
      </p:sp>
      <p:pic>
        <p:nvPicPr>
          <p:cNvPr id="4" name="Picture 3"/>
          <p:cNvPicPr>
            <a:picLocks noChangeAspect="1"/>
          </p:cNvPicPr>
          <p:nvPr/>
        </p:nvPicPr>
        <p:blipFill>
          <a:blip r:embed="rId3"/>
          <a:stretch>
            <a:fillRect/>
          </a:stretch>
        </p:blipFill>
        <p:spPr>
          <a:xfrm>
            <a:off x="5812812" y="1466856"/>
            <a:ext cx="3080790" cy="4371500"/>
          </a:xfrm>
          <a:prstGeom prst="rect">
            <a:avLst/>
          </a:prstGeom>
          <a:ln>
            <a:noFill/>
          </a:ln>
          <a:effectLst>
            <a:softEdge rad="112500"/>
          </a:effectLst>
        </p:spPr>
      </p:pic>
    </p:spTree>
    <p:extLst>
      <p:ext uri="{BB962C8B-B14F-4D97-AF65-F5344CB8AC3E}">
        <p14:creationId xmlns:p14="http://schemas.microsoft.com/office/powerpoint/2010/main" val="22166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81" y="204795"/>
            <a:ext cx="7024744" cy="1143000"/>
          </a:xfrm>
        </p:spPr>
        <p:txBody>
          <a:bodyPr>
            <a:normAutofit/>
          </a:bodyPr>
          <a:lstStyle/>
          <a:p>
            <a:r>
              <a:rPr lang="en-US" dirty="0" smtClean="0"/>
              <a:t>Fun Facts about Saints:</a:t>
            </a:r>
            <a:endParaRPr lang="en-US" dirty="0"/>
          </a:p>
        </p:txBody>
      </p:sp>
      <p:sp>
        <p:nvSpPr>
          <p:cNvPr id="3" name="Content Placeholder 2"/>
          <p:cNvSpPr>
            <a:spLocks noGrp="1"/>
          </p:cNvSpPr>
          <p:nvPr>
            <p:ph idx="1"/>
          </p:nvPr>
        </p:nvSpPr>
        <p:spPr>
          <a:xfrm>
            <a:off x="381725" y="1347795"/>
            <a:ext cx="8078152" cy="3508977"/>
          </a:xfrm>
        </p:spPr>
        <p:txBody>
          <a:bodyPr/>
          <a:lstStyle/>
          <a:p>
            <a:r>
              <a:rPr lang="en-US" dirty="0" smtClean="0"/>
              <a:t>Saints have feast days! There are calendar days in the year that celebrate Saints.</a:t>
            </a:r>
          </a:p>
          <a:p>
            <a:endParaRPr lang="en-US" dirty="0"/>
          </a:p>
          <a:p>
            <a:r>
              <a:rPr lang="en-US" dirty="0" smtClean="0"/>
              <a:t>Saints are Patrons of things or places.  This is why we use intercessory prayer to pray to God. We do not pray to the Saints, we pray with the Saints.</a:t>
            </a:r>
            <a:endParaRPr lang="en-US" dirty="0"/>
          </a:p>
        </p:txBody>
      </p:sp>
      <p:pic>
        <p:nvPicPr>
          <p:cNvPr id="4" name="Picture 3"/>
          <p:cNvPicPr>
            <a:picLocks noChangeAspect="1"/>
          </p:cNvPicPr>
          <p:nvPr/>
        </p:nvPicPr>
        <p:blipFill>
          <a:blip r:embed="rId3"/>
          <a:stretch>
            <a:fillRect/>
          </a:stretch>
        </p:blipFill>
        <p:spPr>
          <a:xfrm>
            <a:off x="1940337" y="3841912"/>
            <a:ext cx="5374864" cy="2830960"/>
          </a:xfrm>
          <a:prstGeom prst="rect">
            <a:avLst/>
          </a:prstGeom>
          <a:ln>
            <a:noFill/>
          </a:ln>
          <a:effectLst>
            <a:softEdge rad="112500"/>
          </a:effectLst>
        </p:spPr>
      </p:pic>
    </p:spTree>
    <p:extLst>
      <p:ext uri="{BB962C8B-B14F-4D97-AF65-F5344CB8AC3E}">
        <p14:creationId xmlns:p14="http://schemas.microsoft.com/office/powerpoint/2010/main" val="164932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25" y="0"/>
            <a:ext cx="7024744" cy="1143000"/>
          </a:xfrm>
        </p:spPr>
        <p:txBody>
          <a:bodyPr/>
          <a:lstStyle/>
          <a:p>
            <a:r>
              <a:rPr lang="en-US" dirty="0" smtClean="0"/>
              <a:t>What about Mary?</a:t>
            </a:r>
            <a:endParaRPr lang="en-US" dirty="0"/>
          </a:p>
        </p:txBody>
      </p:sp>
      <p:sp>
        <p:nvSpPr>
          <p:cNvPr id="3" name="Content Placeholder 2"/>
          <p:cNvSpPr>
            <a:spLocks noGrp="1"/>
          </p:cNvSpPr>
          <p:nvPr>
            <p:ph idx="1"/>
          </p:nvPr>
        </p:nvSpPr>
        <p:spPr>
          <a:xfrm>
            <a:off x="225225" y="1143000"/>
            <a:ext cx="8918775" cy="3508977"/>
          </a:xfrm>
        </p:spPr>
        <p:txBody>
          <a:bodyPr/>
          <a:lstStyle/>
          <a:p>
            <a:r>
              <a:rPr lang="en-US" dirty="0" smtClean="0"/>
              <a:t> Mary is an example to all of us who wish to become Saints/have become Saints.</a:t>
            </a:r>
          </a:p>
          <a:p>
            <a:endParaRPr lang="en-US" dirty="0"/>
          </a:p>
          <a:p>
            <a:r>
              <a:rPr lang="en-US" dirty="0" smtClean="0"/>
              <a:t>Mary is one of the most selfless people in history and dedicated her life to God when she said yes to his call.</a:t>
            </a:r>
            <a:endParaRPr lang="en-US" dirty="0"/>
          </a:p>
        </p:txBody>
      </p:sp>
      <p:pic>
        <p:nvPicPr>
          <p:cNvPr id="4" name="Picture 3"/>
          <p:cNvPicPr>
            <a:picLocks noChangeAspect="1"/>
          </p:cNvPicPr>
          <p:nvPr/>
        </p:nvPicPr>
        <p:blipFill>
          <a:blip r:embed="rId3"/>
          <a:stretch>
            <a:fillRect/>
          </a:stretch>
        </p:blipFill>
        <p:spPr>
          <a:xfrm>
            <a:off x="2110498" y="3363035"/>
            <a:ext cx="4900647" cy="3208819"/>
          </a:xfrm>
          <a:prstGeom prst="rect">
            <a:avLst/>
          </a:prstGeom>
          <a:ln>
            <a:noFill/>
          </a:ln>
          <a:effectLst>
            <a:softEdge rad="112500"/>
          </a:effectLst>
        </p:spPr>
      </p:pic>
    </p:spTree>
    <p:extLst>
      <p:ext uri="{BB962C8B-B14F-4D97-AF65-F5344CB8AC3E}">
        <p14:creationId xmlns:p14="http://schemas.microsoft.com/office/powerpoint/2010/main" val="328607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81" y="330013"/>
            <a:ext cx="7024744" cy="1143000"/>
          </a:xfrm>
        </p:spPr>
        <p:txBody>
          <a:bodyPr/>
          <a:lstStyle/>
          <a:p>
            <a:r>
              <a:rPr lang="en-US" dirty="0" smtClean="0"/>
              <a:t>Resources:</a:t>
            </a:r>
            <a:endParaRPr lang="en-US" dirty="0"/>
          </a:p>
        </p:txBody>
      </p:sp>
      <p:sp>
        <p:nvSpPr>
          <p:cNvPr id="3" name="Content Placeholder 2"/>
          <p:cNvSpPr>
            <a:spLocks noGrp="1"/>
          </p:cNvSpPr>
          <p:nvPr>
            <p:ph idx="1"/>
          </p:nvPr>
        </p:nvSpPr>
        <p:spPr>
          <a:xfrm>
            <a:off x="435382" y="1473013"/>
            <a:ext cx="8239121" cy="3508977"/>
          </a:xfrm>
        </p:spPr>
        <p:txBody>
          <a:bodyPr/>
          <a:lstStyle/>
          <a:p>
            <a:pPr>
              <a:lnSpc>
                <a:spcPct val="150000"/>
              </a:lnSpc>
            </a:pPr>
            <a:r>
              <a:rPr lang="en-US" dirty="0"/>
              <a:t>Catholic Online. "Frequently Asked Questions about Saints - Saints &amp; Angels - Catholic Online." </a:t>
            </a:r>
            <a:r>
              <a:rPr lang="en-US" i="1" dirty="0"/>
              <a:t>Frequently Asked Questions about Saints - Saints &amp; Angels - Catholic Online</a:t>
            </a:r>
            <a:r>
              <a:rPr lang="en-US" dirty="0"/>
              <a:t>. Catholic Online, 2013. Web. 27 July 2014.</a:t>
            </a:r>
            <a:endParaRPr lang="en-US" dirty="0"/>
          </a:p>
        </p:txBody>
      </p:sp>
    </p:spTree>
    <p:extLst>
      <p:ext uri="{BB962C8B-B14F-4D97-AF65-F5344CB8AC3E}">
        <p14:creationId xmlns:p14="http://schemas.microsoft.com/office/powerpoint/2010/main" val="3072516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79</TotalTime>
  <Words>686</Words>
  <Application>Microsoft Macintosh PowerPoint</Application>
  <PresentationFormat>On-screen Show (4:3)</PresentationFormat>
  <Paragraphs>70</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Austin</vt:lpstr>
      <vt:lpstr>Mary and the Saints</vt:lpstr>
      <vt:lpstr>What is a Saint?</vt:lpstr>
      <vt:lpstr>How are Saints chosen?</vt:lpstr>
      <vt:lpstr>Canonization</vt:lpstr>
      <vt:lpstr>Canonization</vt:lpstr>
      <vt:lpstr>Fun Facts about Saints:</vt:lpstr>
      <vt:lpstr>What about Mary?</vt:lpstr>
      <vt:lpstr>Resources:</vt:lpstr>
    </vt:vector>
  </TitlesOfParts>
  <Company>Kellie Furtado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and the Saints</dc:title>
  <dc:creator>Kellie Bolzonello</dc:creator>
  <cp:lastModifiedBy>Kellie Bolzonello</cp:lastModifiedBy>
  <cp:revision>12</cp:revision>
  <dcterms:created xsi:type="dcterms:W3CDTF">2014-07-28T22:13:23Z</dcterms:created>
  <dcterms:modified xsi:type="dcterms:W3CDTF">2014-07-28T23:32:28Z</dcterms:modified>
</cp:coreProperties>
</file>